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4" r:id="rId2"/>
    <p:sldMasterId id="2147483756" r:id="rId3"/>
  </p:sldMasterIdLst>
  <p:sldIdLst>
    <p:sldId id="256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0" r:id="rId25"/>
    <p:sldId id="281" r:id="rId26"/>
    <p:sldId id="278" r:id="rId27"/>
    <p:sldId id="282" r:id="rId28"/>
    <p:sldId id="283" r:id="rId29"/>
    <p:sldId id="284" r:id="rId30"/>
    <p:sldId id="285" r:id="rId31"/>
    <p:sldId id="286" r:id="rId32"/>
    <p:sldId id="287" r:id="rId33"/>
    <p:sldId id="261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7" r:id="rId43"/>
    <p:sldId id="298" r:id="rId44"/>
    <p:sldId id="296" r:id="rId45"/>
    <p:sldId id="299" r:id="rId46"/>
    <p:sldId id="300" r:id="rId47"/>
    <p:sldId id="301" r:id="rId48"/>
    <p:sldId id="302" r:id="rId49"/>
    <p:sldId id="303" r:id="rId50"/>
    <p:sldId id="305" r:id="rId51"/>
    <p:sldId id="304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40" r:id="rId60"/>
    <p:sldId id="341" r:id="rId61"/>
    <p:sldId id="34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90" Type="http://schemas.openxmlformats.org/officeDocument/2006/relationships/presProps" Target="presProps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85DC21-866E-4281-A69C-0ECA3D0C5F25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83BA9EC-4E57-45C2-840A-E4D27411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955B4-5EE4-46EB-A712-04207688A4B1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704A9-39FC-474C-9BBE-102C5F6B5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02954-510F-4E7E-939D-CC3E95A20C5B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E4520-449B-42F1-B81D-694F2D3AB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Arial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Arial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3935D-D383-474A-979C-8BD95AAC55A7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DA2BF">
                  <a:tint val="20000"/>
                </a:srgbClr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186004-183A-4038-843D-8F5C055957A8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7173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34B301-04AF-4366-AC77-AB7E1380F6BC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05A243-E35F-4EFE-B168-4E7799518C77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2047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8412E8-54BE-40EB-8507-785E00945F4D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6C9B5D-841D-4440-93F3-55CAB55D5F99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70521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CF916B-71D6-4AA1-9AFB-61A312C15035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9B04ED-DE61-4E12-BB5C-541C9F06FE3D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9996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C27A0D-7404-412D-87E2-73CDE9B3338A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B40AA7-1FE3-49B1-9A7C-4A9AFAE741A4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01228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4B4FD8-8F37-4224-88EF-B54D6E4B5175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F1D94F-F0F9-4855-84AD-99B2B1B7E709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88595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9780-DEBD-4C23-BBDA-4DBA768861A2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49C26D-1CE6-462E-9D85-50D30D7BAF7D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3369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C0F3C6-804C-4D5F-BD12-B063AEB189DB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6417F8-DF6A-4111-8BDE-E195C7D53D79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697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2F43B-E4E7-4C18-A3FC-7C4AB6435BC5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931F-8372-4512-8F2C-436C52059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Arial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Arial" charset="0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952A4-64E6-4C3B-8C10-B11378F8B219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892A46-C91C-4909-BFA9-D38BDDC433DD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0641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9F476B-908C-4217-AF62-E6DAFA02D5A0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57FFCD-CE27-42FD-92EF-92EBB5AB9714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2443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0133E5-D235-4791-8FBC-A7024E4E39EF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5DB23C-7903-4055-A70A-214FE93A8B6B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94468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DA2BF">
                  <a:tint val="20000"/>
                </a:srgbClr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0135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388876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10453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34424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0374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002297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295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934445-C4D8-407D-A73C-DAB6DB74C73E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3154BB-6012-4B1D-8E41-699F653AD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30414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024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71540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47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44C1D2-AE32-4CF4-825D-D4F8CBC801C2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27EDEF-A2F2-4B8D-A604-69F335381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99CCD3-3889-4A1B-9204-42FA71213CBC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3B4AB9-EDD5-4434-A87C-C1997C43A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30CFAC-A86E-4607-ABC9-248AF1855FF6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CF4554-15F4-498B-83FE-58AB75731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5017B-E113-4E63-A445-2F467E25C186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BC3BF-E5FA-4BCC-8560-4BE5B8B2F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40947F-C028-4EC7-A70B-B2DFA28AEDBB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688662-81B7-442C-9B5A-9EB5A6AB4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FC87AC4-3966-43FE-9F01-3F4400679887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730788E-C326-4FAD-B371-A87A7BECE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699EE0E-1672-460C-8373-131D0A88D68D}" type="datetimeFigureOut">
              <a:rPr lang="en-US"/>
              <a:pPr>
                <a:defRPr/>
              </a:pPr>
              <a:t>2/15/2024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FB10FB7-5008-4E01-B27C-B15796E38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3" r:id="rId2"/>
    <p:sldLayoutId id="2147483738" r:id="rId3"/>
    <p:sldLayoutId id="2147483739" r:id="rId4"/>
    <p:sldLayoutId id="2147483740" r:id="rId5"/>
    <p:sldLayoutId id="2147483741" r:id="rId6"/>
    <p:sldLayoutId id="2147483734" r:id="rId7"/>
    <p:sldLayoutId id="2147483742" r:id="rId8"/>
    <p:sldLayoutId id="2147483743" r:id="rId9"/>
    <p:sldLayoutId id="2147483735" r:id="rId10"/>
    <p:sldLayoutId id="21474837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Arial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Arial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6B2D0D-5688-4D71-99EB-B22543BA07DA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BCEDF8-7DE4-4495-81B0-4ABB2977F73B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385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33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jpe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Повреде ува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Јасмина Стојановић</a:t>
            </a:r>
          </a:p>
        </p:txBody>
      </p:sp>
      <p:pic>
        <p:nvPicPr>
          <p:cNvPr id="9220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81000"/>
            <a:ext cx="2660650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Лечење хематома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Код свежих хематома радимо пункцију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Ако се крв коагулише, неопходна је инцизија хематома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Увек се врши на највећем удубљењу нормалне конфигурације ушке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После ових интервенција неопходан је компресивни завој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Антибиотици у циљу превенције инфекције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Опекотине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combustiones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auriculaе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90%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опекотинама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центрима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опекотине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болесника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25%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перихондритис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захваћени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слушни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ходник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каткада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4000" dirty="0" smtClean="0">
                <a:latin typeface="Times New Roman" pitchFamily="18" charset="0"/>
                <a:cs typeface="Times New Roman" pitchFamily="18" charset="0"/>
              </a:rPr>
              <a:t>Термичке повреде ушне шкољке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Четири степена опекотина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I степен еритем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II степен појава мехурића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III степен развој некрозе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IV степен деструкција ткива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Терапијски приступ је исти као и код  термичких повреда других делова тела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Промрзлине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congelatio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auriculae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експонираног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положаја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изложена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хладноћи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појачава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влаге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ветра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пролонгирану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вазоконстрикцију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капилара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ушке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загрева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дилатације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капилара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ушка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црвена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бледа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касније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ливидна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промрзлина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II степен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Појава мехурића на кожи ушке , отечена је и цијанотиична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Болесник моше да осећа јак бол, али понекада може бити изражена неосетљивост (анестезија) ушке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III степен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 Појава тежих оштећења  свих ткива ушке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Дистрофичне калцификације хрскавице аурикуле настају код изражених оштећења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Ушна шкољка је коштано чврста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Зависи од степена оштећења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  I степен 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лако загревање  ушке до 38 ˚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  Избегавати јача загревање , нарошито сувом топлотом или употребу леда за масажу ува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  II  степен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стерилан завој на оштећену ушку ради заштите од инфекције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III  степен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уклањање оштећеног оштећеног  ткива ушке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Реконструктивне  хирушке захвате ушке треба одложити  све док се не постигне комплетно залечење ткива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Лечење промрзлина ушке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топографског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положаја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заштићен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задесних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повреда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Директне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чачкање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церумена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ударца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pPr eaLnBrk="1" hangingPunct="1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Индиректне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прелома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лобање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прелома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повреда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главе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Повреде спољашњег слушног ходника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лацерација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прелома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коштаних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зидова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ходника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Кожа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унутрашњег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слушног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ходника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вулнрабилна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лацерације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оскудног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крварења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пролонгира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коагулумкоји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наглувост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инфекција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јачег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еxтерна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Лечење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 превенцији инфекције (тоалета ува) или санирању развијене инфекције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Јављају се при повредама главе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Најчешће последица директног или индиректног дејства механичке силе при саобраћајним незгодама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Могу бити изоловане или комбиноване са повредама спољашњег и унутрашњег ува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Трауматска  оштећења могу да захвате: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 поједине структуре средњег ува  (бубна опна , кошчице) или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су присутне лезије зидова средњег ува и његовог садржаја.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Повреде средњег ува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Спољашње уво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Средње уво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Унутрашње уво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Повреде ува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Директне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повреде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слушног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ходника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Импровизовано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слушног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ходника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Чачкање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оштрим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предметима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игла,оловка,укосница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чачкалица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Западање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растопљеног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врелог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варилаца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Задесно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доспевање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корозивних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лумен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слушног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ходника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Повреде бубне опне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Анамнеза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Јак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наглувост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различитог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интензиван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шум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некада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вртоглавица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тежих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повреда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болесник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крварење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повре</a:t>
            </a:r>
            <a:r>
              <a:rPr lang="x-none" sz="24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ува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Отоскопски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преглед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перфорација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парс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тенса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Ивице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перфорације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неравне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крвљу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подливене</a:t>
            </a:r>
            <a:r>
              <a:rPr lang="x-none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рецкаве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Преглед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показује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оштећење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кондуктивног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повре</a:t>
            </a:r>
            <a:r>
              <a:rPr lang="x-none" sz="24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унутрашње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уво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4400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br>
              <a:rPr lang="x-none" sz="44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723" name="AutoShape 2" descr="Ð ÐµÐ·ÑÐ»ÑÐ°Ñ ÑÐ»Ð¸ÐºÐ° Ð·Ð° slusne kosci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pic>
        <p:nvPicPr>
          <p:cNvPr id="30724" name="Picture 4" descr="Ð ÐµÐ·ÑÐ»ÑÐ°Ñ ÑÐ»Ð¸ÐºÐ° Ð·Ð° slusne kosc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2600"/>
            <a:ext cx="3886200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Content Placeholder 5" descr="Picture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0" y="1752600"/>
            <a:ext cx="3124200" cy="3556000"/>
          </a:xfrm>
        </p:spPr>
      </p:pic>
      <p:pic>
        <p:nvPicPr>
          <p:cNvPr id="30726" name="Picture 6" descr="http://centarzasluhigovor.com/wp-content/uploads/2017/06/ear-drom-perforation-1-300x2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752600"/>
            <a:ext cx="28575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74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1748" name="AutoShape 2" descr="Ð ÐµÐ·ÑÐ»ÑÐ°Ñ ÑÐ»Ð¸ÐºÐ° Ð·Ð° bubna op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31749" name="AutoShape 4" descr="Ð ÐµÐ·ÑÐ»ÑÐ°Ñ ÑÐ»Ð¸ÐºÐ° Ð·Ð° bubna op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31750" name="AutoShape 6" descr="Ð ÐµÐ·ÑÐ»ÑÐ°Ñ ÑÐ»Ð¸ÐºÐ° Ð·Ð° perforatio bubne op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31751" name="AutoShape 8" descr="Ð ÐµÐ·ÑÐ»ÑÐ°Ñ ÑÐ»Ð¸ÐºÐ° Ð·Ð° perforatio bubne op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pic>
        <p:nvPicPr>
          <p:cNvPr id="31752" name="Picture 10" descr="Ð ÐµÐ·ÑÐ»ÑÐ°Ñ ÑÐ»Ð¸ÐºÐ° Ð·Ð° perforatio bubne op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8538" y="1371600"/>
            <a:ext cx="814546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спречавање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секундардне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инфекције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Антибиотици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седам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стерилна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кваси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уво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зарасту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спонтано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зарасту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индикована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рингопластика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месеци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повреде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 3" pitchFamily="18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повреде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опну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Узроци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настанка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нагло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здуха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слушном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ходнику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ударца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баротраума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</a:t>
            </a: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бласт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повреде</a:t>
            </a:r>
            <a:r>
              <a:rPr lang="en-US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Индиректне повреде бубне опне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Нагло повећање притиска настаје приликом ударца, шаком, песницом, грудвом, лоптом по уву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Клиничке карактеристике, појаве компликација и лечење је исто као код директних повреда бубне опне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реакцијa средњег и унутрашњег ува на нагле промене атмосферског притиска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 Вожња авионом (нарочито слетање)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Долази до поремећаја односа притиска у шупљинаама средњег ува и спољне средине, што ствара  могућност оштећења бубне опне и других лезија у средњем уву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Појава оштећења зависи од функционалног стања Еустахијеве тубе,величине разлике у притисцима, као и дужини изложености неповољниим условима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/>
              <a:t>Баротрума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увлачења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изливања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серозно-хеморагичног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трансудата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дупљу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крварења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руптуре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Аероотитис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media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barotraumatica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запаљењу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Анамнеза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Наглувост, притисак у уву, бол и зујање</a:t>
            </a:r>
          </a:p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Отоскопски налаз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Увучена бубна опна,хиперемична,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Уколико се јави крварење у средњем уву , она је избочена, а каткада се види и перфорација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286250"/>
            <a:ext cx="275748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395788"/>
            <a:ext cx="2676525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Повреде ушне шкољке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 механичке (отворене и затворене)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Физичке 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хемијске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Повреде спољашњег ува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t Placeholder 1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Изједнчити притисак у средњем уву и спољној средини (Валсалвом и декогенстивним спрејевима за нос)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Уколико не доведу до успеха, ради се инцизија бубне опне са евакуацијом трансудата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Антибиотици се дају ако постоји могућност развој секундарне инфекције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Ради избегавања аероотитиса треба саветовати професионалноом особљу и путницима да избегавају летове у време акутних запаљенских процеса горњих респираторних путева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9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9600" dirty="0" smtClean="0">
                <a:latin typeface="Times New Roman" pitchFamily="18" charset="0"/>
                <a:cs typeface="Times New Roman" pitchFamily="18" charset="0"/>
              </a:rPr>
              <a:t>Настају приликом деловања ударних таласа ексползије (бомба)</a:t>
            </a:r>
            <a:endParaRPr lang="x-none" sz="9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9600" dirty="0" smtClean="0">
                <a:latin typeface="Times New Roman" pitchFamily="18" charset="0"/>
                <a:cs typeface="Times New Roman" pitchFamily="18" charset="0"/>
              </a:rPr>
              <a:t>При ексползији настаје примарни позитивни талас(компресиона фаза), секундарни  негативни талас (аспирациона фаза)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9600" dirty="0" smtClean="0">
                <a:latin typeface="Times New Roman" pitchFamily="18" charset="0"/>
                <a:cs typeface="Times New Roman" pitchFamily="18" charset="0"/>
              </a:rPr>
              <a:t>Степен оштећења зависи зависи од удаљености повређеног од центра експлозије,од положаја ува  у односу на ударни талас, као и од претходног стања ува.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9600" dirty="0" smtClean="0">
                <a:latin typeface="Times New Roman" pitchFamily="18" charset="0"/>
                <a:cs typeface="Times New Roman" pitchFamily="18" charset="0"/>
              </a:rPr>
              <a:t>Примарни талас оштећује средњ уво, а секундарни талас унутрашње уво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1000" b="1" dirty="0" smtClean="0">
                <a:latin typeface="Times New Roman" pitchFamily="18" charset="0"/>
                <a:cs typeface="Times New Roman" pitchFamily="18" charset="0"/>
              </a:rPr>
              <a:t>Аутхор </a:t>
            </a:r>
            <a:r>
              <a:rPr lang="x-none" sz="1000" dirty="0" smtClean="0">
                <a:latin typeface="Times New Roman" pitchFamily="18" charset="0"/>
                <a:cs typeface="Times New Roman" pitchFamily="18" charset="0"/>
              </a:rPr>
              <a:t>Цхристопхе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1000" dirty="0" smtClean="0">
                <a:latin typeface="Times New Roman" pitchFamily="18" charset="0"/>
                <a:cs typeface="Times New Roman" pitchFamily="18" charset="0"/>
              </a:rPr>
              <a:t>Данг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1000" dirty="0" smtClean="0">
                <a:latin typeface="Times New Roman" pitchFamily="18" charset="0"/>
                <a:cs typeface="Times New Roman" pitchFamily="18" charset="0"/>
              </a:rPr>
              <a:t>Нгоц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1000" dirty="0" smtClean="0">
                <a:latin typeface="Times New Roman" pitchFamily="18" charset="0"/>
                <a:cs typeface="Times New Roman" pitchFamily="18" charset="0"/>
              </a:rPr>
              <a:t>Цхан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x-none" sz="1000" dirty="0" smtClean="0">
                <a:latin typeface="Times New Roman" pitchFamily="18" charset="0"/>
                <a:cs typeface="Times New Roman" pitchFamily="18" charset="0"/>
              </a:rPr>
              <a:t>Wикипедиа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Баст повреде бубнеопне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0" name="Picture 2" descr="https://upload.wikimedia.org/wikipedia/commons/9/9b/Ondes_compression_2d_20_peti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3925" y="4876800"/>
            <a:ext cx="2616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Бол у уву, наглувост обично мешовитог типа, шумови у уву, вртоглавица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Отоскопски налаз:крварење у спољашњем слушном ходнику, некада  присуство страног тела(секундарни пројектили), мања или већа перфорација бубне опне, а понекада и интензивније крварење из кавума.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Терапија, стерилни завоји, АТ заштита, антибиотици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Повреде ланца слушних кошчица виђају се при акциденталним повредама пнеуматских простора средњег ува ређе, јатрогено приликом микрохирушким интервенцијама на средњем уву.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Изоловане или удружене са повредама осталих структура средњег ува или унутрашњег ува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3600" dirty="0" smtClean="0">
                <a:latin typeface="Times New Roman" pitchFamily="18" charset="0"/>
                <a:cs typeface="Times New Roman" pitchFamily="18" charset="0"/>
              </a:rPr>
              <a:t>Повреде ланца слушних кошчица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000" dirty="0" smtClean="0">
                <a:latin typeface="Times New Roman" pitchFamily="18" charset="0"/>
                <a:cs typeface="Times New Roman" pitchFamily="18" charset="0"/>
              </a:rPr>
              <a:t>Повреде не зависе само од врсте и начина дејства силе већод природне стабилности кошчица (мишићи,лигаменти,тетивни припоји)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000" dirty="0" smtClean="0">
                <a:latin typeface="Times New Roman" pitchFamily="18" charset="0"/>
                <a:cs typeface="Times New Roman" pitchFamily="18" charset="0"/>
              </a:rPr>
              <a:t>Инкус не поседује мишићне припоје, те има најслабију мекоткивну везу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000" dirty="0" smtClean="0">
                <a:latin typeface="Times New Roman" pitchFamily="18" charset="0"/>
                <a:cs typeface="Times New Roman" pitchFamily="18" charset="0"/>
              </a:rPr>
              <a:t>Најчешће је ледиран инкудостапедијални зглоб, а инкус је највулнерабилнија кошчица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000" dirty="0" smtClean="0">
                <a:latin typeface="Times New Roman" pitchFamily="18" charset="0"/>
                <a:cs typeface="Times New Roman" pitchFamily="18" charset="0"/>
              </a:rPr>
              <a:t>Малеус је најређе ледиран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/>
              <a:t>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Анамнеза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Отоскопски налаз:уредан налаз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Аудиометрија показује кондуктивно оштећење слуха на 30 дБ, мешовито оштећење слуха код тежих повреда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Тимпанометрија кривуља W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CT темпоралнекости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Лечење:осикулопластика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Код прелома базе лобање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Саобраћајне незоде, туче,падови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Изоловане или комбиноване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Директне или индиректне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3600" dirty="0" smtClean="0">
                <a:latin typeface="Times New Roman" pitchFamily="18" charset="0"/>
                <a:cs typeface="Times New Roman" pitchFamily="18" charset="0"/>
              </a:rPr>
              <a:t>Повреде темпоралне кости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0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657600"/>
            <a:ext cx="23812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4" descr="ÐÐ½Ð°ÑÐ¾Ð¼Ð¸ÑÐ° ÑÐµÐ¼Ð¿Ð¾ÑÐ°Ð»Ð½Ðµ ÐºÐ¾ÑÑ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733800"/>
            <a:ext cx="40386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1.уздужне (лонгитудиналне)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фрактурна линија се пружа дуж аксијалне осовине</a:t>
            </a:r>
          </a:p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2.попречне(трансверзалне)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фрактурна линија управн на уздужну осовину пирамиде</a:t>
            </a:r>
          </a:p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3.Комбиноване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Фрактурне линије су удружене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/>
              <a:t>Ф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рактуре темпоралне кости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 80% свих прелома темпоралне кости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Билатралне су у 23%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Овај тип фрактуре класично полази од sqame темпоралне костипреко задње горњег зида спољашњег слушног ходника, преко крова цавума тyмпани, потом дуж каротидног канала према средњој лобањској јами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Не захвата капсулу лабиринта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Може бити оштећена дура и појава истицања лиqвора у средње уво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 25 % јавља се оштећење фацијалиса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Лонгитудиналне фрактуре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прелома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лобање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трауматског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шока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комоције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контузије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мозга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неурохирушка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Отолошка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Крварење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слушног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ходника,крварење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уву,отоликвореја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наглувост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парализа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фацијалиса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повреде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Настају као последица дејства оштре механичке силе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Посекотине,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Лацерације,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Делимична или потпуна одсецање ушке (ампутација)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Повреде већег обима најчешће настају код тежих повреда главе у саобраћајним незгодама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Отворене механичке повреде  ушне шкољке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Анамнеза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Неурохирург, неуролог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ОРЛ преглед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 допунска испитивања ( радиолошка испитивања, аудиолошка, вестибулолошка)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Отоскопски налаз: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присуство свеже крви у спољашњем слушном ходнику, лацерације на кожи спољашњег слушног ходника,руптура бубне опне, отоликвореја,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Парализа фацијалиса у 25 %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2800" dirty="0" smtClean="0">
                <a:latin typeface="Times New Roman" pitchFamily="18" charset="0"/>
                <a:cs typeface="Times New Roman" pitchFamily="18" charset="0"/>
              </a:rPr>
              <a:t>Компијутеризована томографија ендокранијума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744663"/>
            <a:ext cx="8229600" cy="39989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дисајног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борба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испирати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стерилна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штрајфна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компликација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Антибиотици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АТ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неурохирушке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отолошка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лечења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Лечење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10 %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фрактура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кости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50%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парализа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фацијалиса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хируршко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Фрактурна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локализована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пирамиде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врха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Фрактурна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линија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захвата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лаби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Трансверзалне фрактуре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Симптоми  прелома базе лобање и знаци трауматског шока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Знаци комоције и контузије  мозга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(то је неурохирушка фаза)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Вртоглавица, спонатни нистагмус,губитак слуха, парализа фацијалиса ( директне)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Хематотyмпанон настаје као последица прелома тегмена тyмпани без повреде бубне опне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6" name="Picture 2" descr="ÐÐ°Ð»Ð°Ð·Ð¸ Ñ ÑÑÐ°ÐºÑÑÑÐ¸ Ð±Ð°Ð·Ð¸Ð»Ð°ÑÐ½Ðµ Ð»Ð¾Ð±Ð°ÑÐµ (Ð¥ÐµÐ¼Ð¾ÑÐ¸Ð¼Ð¿Ð°Ð½ÑÐ¼) \ Ñ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82563"/>
            <a:ext cx="381000" cy="38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4" descr="ÐÐ°Ð»Ð°Ð·Ð¸ Ñ ÑÑÐ°ÐºÑÑÑÐ¸ Ð±Ð°Ð·Ð¸Ð»Ð°ÑÐ½Ðµ Ð»Ð¾Ð±Ð°ÑÐµ (Ð¥ÐµÐ¼Ð¾ÑÐ¸Ð¼Ð¿Ð°Ð½ÑÐ¼) \ Ñ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82563"/>
            <a:ext cx="381000" cy="38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 descr="ÐÐ°Ð»Ð°Ð·Ð¸ Ñ ÑÑÐ°ÐºÑÑÑÐ¸ Ð±Ð°Ð·Ð¸Ð»Ð°ÑÐ½Ðµ Ð»Ð¾Ð±Ð°ÑÐµ (Ð¥ÐµÐ¼Ð¾ÑÐ¸Ð¼Ð¿Ð°Ð½ÑÐ¼) \ Ñ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82563"/>
            <a:ext cx="381000" cy="38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8" descr="ÐÐ°Ð»Ð°Ð·Ð¸ Ñ ÑÑÐ°ÐºÑÑÑÐ¸ Ð±Ð°Ð·Ð¸Ð»Ð°ÑÐ½Ðµ Ð»Ð¾Ð±Ð°ÑÐµ (Ð¥ÐµÐ¼Ð¾ÑÐ¸Ð¼Ð¿Ð°Ð½ÑÐ¼) \ Ñ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82563"/>
            <a:ext cx="381000" cy="38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Анамнеза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Неурохирург, неуролог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ОРЛ преглед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 допунска испитивања ( радиолошка испитивања, аудиолошка, вестибулолошка)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Отоскопски налаз: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Hematotymanon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(избочена тамно плава бубна опна)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6324" name="Content Placeholder 5" descr="Pictur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121025"/>
            <a:ext cx="22860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200400"/>
            <a:ext cx="2514600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73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744663"/>
            <a:ext cx="8229600" cy="39989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дисајног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борба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Антибиотици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антитетанусна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неурохирушке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отолошка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лечења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Зависи од обима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Основни принципи:што ранија сутура, чување ткива и превенција инфекције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Шије се само кожа, не хрскавица, АТ заштита и антибиотик ради превенције инфекције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Код потпуних ампутација аурикуле, сутуру треба покушати што раније, у току два сата од повреде, мада и тада су минимални изгледи за успешан исход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Comotio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labyrinthi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потрес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садржаја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унутрашњег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ува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микрохеморагија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структуралним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оштећењима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sz="2400" dirty="0" smtClean="0">
                <a:latin typeface="Times New Roman" pitchFamily="18" charset="0"/>
                <a:cs typeface="Times New Roman" pitchFamily="18" charset="0"/>
              </a:rPr>
              <a:t>ос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етљивих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Симптоматологија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појава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вртоглавице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праћене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оштећењем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сензоринеуријалног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нистагмус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Анамнеза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ОРЛ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преглед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бубна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опна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интактна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Аудиолошка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обрада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Повреде унутрашњег ува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Краткотрајно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дејство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звука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великог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интензитета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80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sr-Latn-CS" sz="24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фреквенце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2000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Hz</a:t>
            </a:r>
            <a:endParaRPr lang="sr-Cyrl-C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Оштећење слуха краткотрајним  јаким звуком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пуцањ, експлозија (бласт траума, када може бити повређено и средње уво уз руптуру бубне опне)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Оштећење сензорне ћелије Кортијевог органа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Може трајно оштетити слух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Једнострана  (пуцањ у близини ува)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Обострана   (јака експлозија у близини)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Акутна акустична траума</a:t>
            </a:r>
            <a:br>
              <a:rPr lang="x-none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20" name="Picture 2" descr="Ð ÐµÐ·ÑÐ»ÑÐ°Ñ ÑÐ»Ð¸ÐºÐ° Ð·Ð° akutna akustiÄna trau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5181600"/>
            <a:ext cx="26035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Зујање  и ослабљен слух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Отоскопски налаз:обострано уредан,осим ако није бласт повреда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1444" name="Picture 2" descr="Ð ÐµÐ·ÑÐ»ÑÐ°Ñ ÑÐ»Ð¸ÐºÐ° Ð·Ð° sluÅ¡ne koÅ¡Äic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4191000"/>
            <a:ext cx="5715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Анамнеза, ОРЛ преглед,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аудиометрија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: пад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фреквенцам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нарочито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Hz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x-none" dirty="0" smtClean="0"/>
              <a:t/>
            </a:r>
            <a:br>
              <a:rPr lang="x-none" dirty="0" smtClean="0"/>
            </a:br>
            <a:endParaRPr lang="en-US" dirty="0"/>
          </a:p>
        </p:txBody>
      </p:sp>
      <p:pic>
        <p:nvPicPr>
          <p:cNvPr id="62468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819400"/>
            <a:ext cx="36576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сталног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дуготрајног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излагања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акустичким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надражајима (фабричка бука, музика)</a:t>
            </a:r>
            <a:endParaRPr lang="sr-Cyrl-C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најпре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типичним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скотомом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пределу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Hz</a:t>
            </a:r>
            <a:r>
              <a:rPr lang="sr-Latn-CS" sz="24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нокса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даље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делује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бивају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захваћене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фреквенце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доћи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потпуног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губитка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слуха</a:t>
            </a:r>
            <a:endParaRPr lang="sr-Cyrl-C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Оштећење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повезано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индивидуалном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преосетљивошћу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дејство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буке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 Хронична акустична траума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Зујање и ослабљен слух иреверзибилно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Отоскопски налаз:обострано уредан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аудиометрија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6" name="Picture 8" descr="C:\Users\Stojanovic\Desktop\20190127_201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895600"/>
            <a:ext cx="25558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Најбитнија је превенција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Антифони заштитници од буке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40" name="Picture 2" descr="Ð ÐµÐ·ÑÐ»ÑÐ°Ñ ÑÐ»Ð¸ÐºÐ° Ð·Ð° antifon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6670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Страна тела спољашњег слушног ходника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648774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7886700" cy="5257800"/>
          </a:xfrm>
        </p:spPr>
        <p:txBody>
          <a:bodyPr>
            <a:normAutofit lnSpcReduction="1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Најчешће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код деце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к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од одраслих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последица чачкања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ува.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Семенке, кликерчићи, перле, инсекти,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каменчићи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папир.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Клиничка слика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симптоматологија зависи од величине страног тела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н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аглувост различитог степена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намнеза (податке о природи страног тела)</a:t>
            </a:r>
          </a:p>
          <a:p>
            <a:r>
              <a:rPr lang="x-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Отоскопски налаз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види се страно тело, у прет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мпаничном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рецесусу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може бити превиђено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уклањање страног тела се врши испирањем топлом водом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550382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¡ÑÐ¾Ð´Ð½Ð° ÑÐ»Ð¸ÐºÐ°">
            <a:extLst>
              <a:ext uri="{FF2B5EF4-FFF2-40B4-BE49-F238E27FC236}">
                <a16:creationId xmlns:a16="http://schemas.microsoft.com/office/drawing/2014/main" xmlns="" id="{705B06FF-643D-4B4B-872D-F23D07F3E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3738456" cy="2971800"/>
          </a:xfrm>
          <a:prstGeom prst="rect">
            <a:avLst/>
          </a:prstGeom>
          <a:noFill/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xmlns="" id="{30266D29-6583-4D8F-9731-81E68CEA40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92"/>
          <a:stretch/>
        </p:blipFill>
        <p:spPr bwMode="auto">
          <a:xfrm>
            <a:off x="4800600" y="2057400"/>
            <a:ext cx="356577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52797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Отхематом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удара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тангенцијалне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накупљањем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хрскавице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перихондријално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кожног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Кожа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припојена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суседни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перихондријум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судови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прскају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хематом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Затворене повреде ушне шкољке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3600" dirty="0" smtClean="0">
                <a:latin typeface="Times New Roman" pitchFamily="18" charset="0"/>
                <a:cs typeface="Times New Roman" pitchFamily="18" charset="0"/>
              </a:rPr>
              <a:t>Тумори спољашњег и средњег ува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03708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Релативно чести,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Лако препознатљиви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Добра прогноза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Аурикула је изложена броним утицајима спољашње средине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Епителни карциономи код особа старијих од 60 година најчешће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Ту епителног и мезенхимног порекла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Преканцерска стања ( кератоза,  кутанеални рог-хипертрофична кератоза и интраепителни епитхелиом (Bowen disease)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Тумори ушне шкољке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501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Хистолошко испитивање тумора, који се ексцидира у целини( in toto)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Профилакса од малигних тумора.заштита од сунчевих зрака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2" descr="Zloudni_tumori_spoljanjeg_u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3886200"/>
            <a:ext cx="24003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Ð ÐµÐ·ÑÐ»ÑÐ°Ñ ÑÐ»Ð¸ÐºÐ° Ð·Ð° tumori spoljaÅ¡njeg sluÅ¡nog hodni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810000"/>
            <a:ext cx="2438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3434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Изоловани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ретки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Захваћеност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слушног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ходника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ј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удружена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захваћеношћу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аурикуле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планоцелуларни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карционом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аденокарцином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аденоцистични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базоцелуларни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Тумори спољашњег слушног ходника</a:t>
            </a:r>
            <a:endParaRPr lang="en-US" dirty="0"/>
          </a:p>
        </p:txBody>
      </p:sp>
      <p:pic>
        <p:nvPicPr>
          <p:cNvPr id="12292" name="Content Placeholder 5" descr="C:\Users\ORL\Desktop\20190803_130341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4114800"/>
            <a:ext cx="2813050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7114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улцерација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вегетантни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израштај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раница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зараста,сукрвица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гнојна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секреција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гнојне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инфекције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Диференцијална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хронична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пурулентни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полипом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пенетрирајући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паротидне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жлезде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утврђивања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проширености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253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улцерација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зарастају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гранулација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биопсију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Хирур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шк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евентуалном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постоперативном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радиотерапијом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Тумори спољашњег слушног ходника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097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Теоријски сви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Епителни и мезенхимни тумори, бенигни или малигни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Најдомимантнији гломус тумор од бенигних и планоцелуларни од малигних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Тумори средњег ува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688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Гломус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хемодектоми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бенигне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неоплазије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рачун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параганглијског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нехромафинског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простире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лобање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аортне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рачве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прокрвљени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васкуларизовани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растући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озбињне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комликације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деструктивног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ширења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малигни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Тумори југуларног гломуса или тимпано-југуларни параганглиоми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922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Између 30 и 50 године живота и пет пута чешћи код жена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1.На нивоу каротидне бифуркације ( на рачун каротидног телашца-корпускуле)-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glomus caroticum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2.Изнад ове регије дуж Х кранијалног , нарочито у нивоу форамен југулaре  -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glomus jugulare</a:t>
            </a:r>
          </a:p>
          <a:p>
            <a:pPr eaLnBrk="1" hangingPunct="1"/>
            <a:endParaRPr lang="en-US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Тумори југуларног гломуса или тимпано-југуларни параганглиоми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917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У темпоралној регији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параганглијско ткиво локализовано је: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1.У адвентицији (спољашњи омотач неког крвног суда или канала) булбуса југуларне вене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glomus jugulare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2.дуж тимпаничног плексус на медијалном зиду бубне дупље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-glomus tympanicum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Тумори југуларног гломуса или тимпано-југуларни параганглиоми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232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Клинички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конфигурација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ушне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шкољке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Отечена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предњој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мекано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безболно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избочење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флуктуира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субјективних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тегоба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скрене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пажњу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случајно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примети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Боксери,каратисти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рвачи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Условљена пореклом тумора</a:t>
            </a:r>
          </a:p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glomus tympanicum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Прогресивна кондуктивна , а код захваћености и унутрашњег ува и сензоринеуријална наглувост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Пулсирајуће зујање синхроно са откуцајима срца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Ретко вртоглавице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126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Напета бубна опна мање више плавичасте боје или понекад хеморагична полипозна маса која буја и излази из спољашњи слушни ходник, лако крвави на додир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Отомикроскопски налаз:</a:t>
            </a:r>
            <a:br>
              <a:rPr lang="x-none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20484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81400"/>
            <a:ext cx="28575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4038600"/>
            <a:ext cx="2438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4267200"/>
            <a:ext cx="2819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1604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Синдром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кранијалних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посебном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захваћеношћу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IX,X,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XI,а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понекада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 VII и XII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Синдром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лобањске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церебеларним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интракранијалном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хипертензијом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централним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вестибуларним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синдромом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васкуларним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темпоралној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синдром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компресије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југуларног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сумња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југуларног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гломуса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glomus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jugulare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945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2531" name="Picture 2" descr="Ð ÐµÐ·ÑÐ»ÑÐ°Ñ ÑÐ»Ð¸ÐºÐ° Ð·Ð° glomus jugulare tumor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11375" y="2487613"/>
            <a:ext cx="4921250" cy="2514600"/>
          </a:xfrm>
          <a:noFill/>
        </p:spPr>
      </p:pic>
    </p:spTree>
    <p:extLst>
      <p:ext uri="{BB962C8B-B14F-4D97-AF65-F5344CB8AC3E}">
        <p14:creationId xmlns:p14="http://schemas.microsoft.com/office/powerpoint/2010/main" val="2240264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Комплетан клинички преглед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CT темпоралне кости и  MR темпоралне регије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Ангиографија да се утврде ,, хранитељски” крвни судови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Сумња на  гломус тумор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657600"/>
            <a:ext cx="3133725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733800"/>
            <a:ext cx="2628900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45792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Хируршко у сарадњи са неурохиругом код експанзивних промена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Код иноперабилних случајева радиотерапија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4133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Најчешћи малигни тумор средњег ува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Увек се јавља као последица дуготрајног хроничног гнојног отитиса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Изоловани карцином средљег ува је релативно редак и тешко се разликује од карцинома спољашњег слушног ходника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Карциноми средњег ува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55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Слична симптомима хроничног гнојног отитиса, зато се тешко препознаје те се открива у поодмаклој фази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Када се у случају хроничног гнојног отитса пред секреције , појаве интензивни болови и парализа фацијалиса , нарочито постепена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треба посум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ати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 развој карцинома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Дијагностичке процедуре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:биопсија,CT темпоралне одређује проширеност тумора, NMR темпоралне регије омогућава процену захваћености околних виталних структура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Симптоматологија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255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Комбинована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хируршка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радиотерапија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МОГУЋНОСТ НАСТАНКА МАЛИГНОГ ПРОЦЕСА НА ПОЉУ ДУГОТРАЈНОГ ХРОНИЧНОГ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ГНОЈНОГ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ОТИТИСА ЈЕ ЈЕДАН ОД РАЗЛОГА НЕОПХОДНОСТИ ХИРУРШКОГ ЛЕЧЕЊА  СВАКОГ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ХРОНИЧНОГ ГНОЈНОГ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ОТИТИСА!!!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03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4582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Примарни,бенигни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 малигни ретко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Секундарни чешћи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3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sr-Latn-CS" sz="3200" b="1" dirty="0">
                <a:latin typeface="Times New Roman" pitchFamily="18" charset="0"/>
                <a:cs typeface="Times New Roman" pitchFamily="18" charset="0"/>
              </a:rPr>
              <a:t>		NEURINOMA NERVI ACUSTICI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Доброћудни тумор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,80%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свих тумора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задње лобањске јаме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Изграђен од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Schwan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ових ћелија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Спор раст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Симптоматологија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Отолошка фаза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Неуролошка фаза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Неурохирушка фаза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dirty="0">
                <a:latin typeface="Times New Roman" pitchFamily="18" charset="0"/>
                <a:cs typeface="Times New Roman" pitchFamily="18" charset="0"/>
              </a:rPr>
              <a:t>ТУМОРИ УНУТРАШЊЕГ УВА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1463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6387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2078038"/>
            <a:ext cx="5905500" cy="33337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Дуготрајни једнострани тинитус и постепено слабљење слуха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РЛ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преглед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RTG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испитивање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Неуролошко испитивање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37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Аудиометријска испитивања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Тонална лиминарна аудиометрија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Импенданцметрија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Аудиометрија евоцираних потенцијала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Вестибулолшка испитивања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548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8676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514600"/>
            <a:ext cx="56007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08905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Рентгенолошке методе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Tx/>
              <a:buNone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Rtg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мастоида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o Schulleru </a:t>
            </a:r>
          </a:p>
          <a:p>
            <a:pPr algn="just">
              <a:buFontTx/>
              <a:buNone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Rtg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пирамида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o Stenversu</a:t>
            </a:r>
          </a:p>
          <a:p>
            <a:pPr algn="just">
              <a:buFontTx/>
              <a:buNone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ендокранијума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MR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ендокранијума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Допунска дијагностика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832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Ð ÐµÐ·ÑÐ»ÑÐ°Ñ ÑÐ»Ð¸ÐºÐ° Ð·Ð° Ð½ÐµÑÑÐ¸Ð½Ð¾Ð¼Ð° Ð°ÑÑÑÑÐ¸Ñ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81200"/>
            <a:ext cx="5715000" cy="3952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253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Ð ÐµÐ·ÑÐ»ÑÐ°Ñ ÑÐ»Ð¸ÐºÐ° Ð·Ð° Ð½ÐµÑÑÐ¸Ð½Ð¾Ð¼Ð° Ð°ÑÑÑÑÐ¸Ñ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6019800" cy="6781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8331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хируршка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8606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Хематом се мора одстранити што раније (хрскавица нема сопствених крвних судова, па нема ни спонтане ресорпције)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Уколико се не евакуише, може настати асептичка некроза хрскавице,а потом и различите деформације ушке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7412" name="Picture 4" descr="otohemato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038600"/>
            <a:ext cx="3189288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8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1752</TotalTime>
  <Words>2734</Words>
  <Application>Microsoft Office PowerPoint</Application>
  <PresentationFormat>On-screen Show (4:3)</PresentationFormat>
  <Paragraphs>395</Paragraphs>
  <Slides>86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86</vt:i4>
      </vt:variant>
    </vt:vector>
  </HeadingPairs>
  <TitlesOfParts>
    <vt:vector size="89" baseType="lpstr">
      <vt:lpstr>Concourse</vt:lpstr>
      <vt:lpstr>1_Concourse</vt:lpstr>
      <vt:lpstr>2_Concourse</vt:lpstr>
      <vt:lpstr>Повреде ува</vt:lpstr>
      <vt:lpstr>Повреде ува</vt:lpstr>
      <vt:lpstr>Повреде спољашњег ува</vt:lpstr>
      <vt:lpstr>Отворене механичке повреде  ушне шкољке</vt:lpstr>
      <vt:lpstr>Лечење</vt:lpstr>
      <vt:lpstr>Затворене повреде ушне шкољке</vt:lpstr>
      <vt:lpstr>PowerPoint Presentation</vt:lpstr>
      <vt:lpstr>PowerPoint Presentation</vt:lpstr>
      <vt:lpstr>PowerPoint Presentation</vt:lpstr>
      <vt:lpstr>PowerPoint Presentation</vt:lpstr>
      <vt:lpstr>Термичке повреде ушне шкољке</vt:lpstr>
      <vt:lpstr>PowerPoint Presentation</vt:lpstr>
      <vt:lpstr>PowerPoint Presentation</vt:lpstr>
      <vt:lpstr>PowerPoint Presentation</vt:lpstr>
      <vt:lpstr>Лечење промрзлина ушке</vt:lpstr>
      <vt:lpstr>Повреде спољашњег слушног ходника</vt:lpstr>
      <vt:lpstr>PowerPoint Presentation</vt:lpstr>
      <vt:lpstr>PowerPoint Presentation</vt:lpstr>
      <vt:lpstr>Повреде средњег ува</vt:lpstr>
      <vt:lpstr>Повреде бубне опне</vt:lpstr>
      <vt:lpstr>Дијагноза </vt:lpstr>
      <vt:lpstr>PowerPoint Presentation</vt:lpstr>
      <vt:lpstr>PowerPoint Presentation</vt:lpstr>
      <vt:lpstr>Терапија</vt:lpstr>
      <vt:lpstr>Индиректне повреде бубне опне </vt:lpstr>
      <vt:lpstr>PowerPoint Presentation</vt:lpstr>
      <vt:lpstr>Баротрума</vt:lpstr>
      <vt:lpstr>PowerPoint Presentation</vt:lpstr>
      <vt:lpstr>Дијагноза </vt:lpstr>
      <vt:lpstr>Терапија</vt:lpstr>
      <vt:lpstr>Баст повреде бубнеопне </vt:lpstr>
      <vt:lpstr>Клиничка слика</vt:lpstr>
      <vt:lpstr>Повреде ланца слушних кошчица</vt:lpstr>
      <vt:lpstr>PowerPoint Presentation</vt:lpstr>
      <vt:lpstr>Дијагноза</vt:lpstr>
      <vt:lpstr>Повреде темпоралне кости </vt:lpstr>
      <vt:lpstr>Фрактуре темпоралне кости</vt:lpstr>
      <vt:lpstr>Лонгитудиналне фрактуре</vt:lpstr>
      <vt:lpstr>Клиничка слика </vt:lpstr>
      <vt:lpstr>Дијагноза</vt:lpstr>
      <vt:lpstr>PowerPoint Presentation</vt:lpstr>
      <vt:lpstr>Компијутеризована томографија ендокранијума</vt:lpstr>
      <vt:lpstr>Лечење </vt:lpstr>
      <vt:lpstr>Трансверзалне фрактуре</vt:lpstr>
      <vt:lpstr>Клиничка слика</vt:lpstr>
      <vt:lpstr>Дијагноза</vt:lpstr>
      <vt:lpstr>PowerPoint Presentation</vt:lpstr>
      <vt:lpstr>PowerPoint Presentation</vt:lpstr>
      <vt:lpstr>Лечење</vt:lpstr>
      <vt:lpstr>Повреде унутрашњег ува</vt:lpstr>
      <vt:lpstr>Акутна акустична траума </vt:lpstr>
      <vt:lpstr>PowerPoint Presentation</vt:lpstr>
      <vt:lpstr>Дијагноза </vt:lpstr>
      <vt:lpstr>     Хронична акустична траума</vt:lpstr>
      <vt:lpstr>Дијагноза</vt:lpstr>
      <vt:lpstr>Терапија</vt:lpstr>
      <vt:lpstr>Страна тела спољашњег слушног ходника</vt:lpstr>
      <vt:lpstr>PowerPoint Presentation</vt:lpstr>
      <vt:lpstr>PowerPoint Presentation</vt:lpstr>
      <vt:lpstr>Тумори спољашњег и средњег ува</vt:lpstr>
      <vt:lpstr>Тумори ушне шкољке</vt:lpstr>
      <vt:lpstr>Дијагноза </vt:lpstr>
      <vt:lpstr>Тумори спољашњег слушног ходника</vt:lpstr>
      <vt:lpstr>Клиничка слика</vt:lpstr>
      <vt:lpstr>Тумори спољашњег слушног ходника</vt:lpstr>
      <vt:lpstr>Тумори средњег ува</vt:lpstr>
      <vt:lpstr>Тумори југуларног гломуса или тимпано-југуларни параганглиоми</vt:lpstr>
      <vt:lpstr>Тумори југуларног гломуса или тимпано-југуларни параганглиоми</vt:lpstr>
      <vt:lpstr>Тумори југуларног гломуса или тимпано-југуларни параганглиоми</vt:lpstr>
      <vt:lpstr>Клиничка слика</vt:lpstr>
      <vt:lpstr>Отомикроскопски налаз: </vt:lpstr>
      <vt:lpstr>glomus jugulare </vt:lpstr>
      <vt:lpstr>PowerPoint Presentation</vt:lpstr>
      <vt:lpstr>Сумња на  гломус тумор</vt:lpstr>
      <vt:lpstr>Терапија</vt:lpstr>
      <vt:lpstr>Карциноми средњег ува</vt:lpstr>
      <vt:lpstr>Симптоматологија</vt:lpstr>
      <vt:lpstr>Терапија</vt:lpstr>
      <vt:lpstr>ТУМОРИ УНУТРАШЊЕГ УВА</vt:lpstr>
      <vt:lpstr>PowerPoint Presentation</vt:lpstr>
      <vt:lpstr>PowerPoint Presentation</vt:lpstr>
      <vt:lpstr>PowerPoint Presentation</vt:lpstr>
      <vt:lpstr>Допунска дијагностика</vt:lpstr>
      <vt:lpstr>PowerPoint Presentation</vt:lpstr>
      <vt:lpstr>PowerPoint Presentation</vt:lpstr>
      <vt:lpstr>Терапија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Povrede uva</dc:title>
  <dc:creator>Stojanovic</dc:creator>
  <cp:lastModifiedBy>orl@ukck.rs</cp:lastModifiedBy>
  <cp:revision>29</cp:revision>
  <dcterms:created xsi:type="dcterms:W3CDTF">2019-01-26T16:00:43Z</dcterms:created>
  <dcterms:modified xsi:type="dcterms:W3CDTF">2024-02-15T21:53:22Z</dcterms:modified>
</cp:coreProperties>
</file>